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8" r:id="rId2"/>
  </p:sldIdLst>
  <p:sldSz cx="12179300" cy="9134475" type="ledger"/>
  <p:notesSz cx="7077075" cy="9386888"/>
  <p:defaultTextStyle>
    <a:defPPr>
      <a:defRPr lang="en-US"/>
    </a:defPPr>
    <a:lvl1pPr marL="0" algn="l" defTabSz="1217889" rtl="0" eaLnBrk="1" latinLnBrk="0" hangingPunct="1">
      <a:defRPr sz="2400" kern="1200">
        <a:solidFill>
          <a:schemeClr val="tx1"/>
        </a:solidFill>
        <a:latin typeface="+mn-lt"/>
        <a:ea typeface="+mn-ea"/>
        <a:cs typeface="+mn-cs"/>
      </a:defRPr>
    </a:lvl1pPr>
    <a:lvl2pPr marL="608945" algn="l" defTabSz="1217889" rtl="0" eaLnBrk="1" latinLnBrk="0" hangingPunct="1">
      <a:defRPr sz="2400" kern="1200">
        <a:solidFill>
          <a:schemeClr val="tx1"/>
        </a:solidFill>
        <a:latin typeface="+mn-lt"/>
        <a:ea typeface="+mn-ea"/>
        <a:cs typeface="+mn-cs"/>
      </a:defRPr>
    </a:lvl2pPr>
    <a:lvl3pPr marL="1217889" algn="l" defTabSz="1217889" rtl="0" eaLnBrk="1" latinLnBrk="0" hangingPunct="1">
      <a:defRPr sz="2400" kern="1200">
        <a:solidFill>
          <a:schemeClr val="tx1"/>
        </a:solidFill>
        <a:latin typeface="+mn-lt"/>
        <a:ea typeface="+mn-ea"/>
        <a:cs typeface="+mn-cs"/>
      </a:defRPr>
    </a:lvl3pPr>
    <a:lvl4pPr marL="1826834" algn="l" defTabSz="1217889" rtl="0" eaLnBrk="1" latinLnBrk="0" hangingPunct="1">
      <a:defRPr sz="2400" kern="1200">
        <a:solidFill>
          <a:schemeClr val="tx1"/>
        </a:solidFill>
        <a:latin typeface="+mn-lt"/>
        <a:ea typeface="+mn-ea"/>
        <a:cs typeface="+mn-cs"/>
      </a:defRPr>
    </a:lvl4pPr>
    <a:lvl5pPr marL="2435779" algn="l" defTabSz="1217889" rtl="0" eaLnBrk="1" latinLnBrk="0" hangingPunct="1">
      <a:defRPr sz="2400" kern="1200">
        <a:solidFill>
          <a:schemeClr val="tx1"/>
        </a:solidFill>
        <a:latin typeface="+mn-lt"/>
        <a:ea typeface="+mn-ea"/>
        <a:cs typeface="+mn-cs"/>
      </a:defRPr>
    </a:lvl5pPr>
    <a:lvl6pPr marL="3044723" algn="l" defTabSz="1217889" rtl="0" eaLnBrk="1" latinLnBrk="0" hangingPunct="1">
      <a:defRPr sz="2400" kern="1200">
        <a:solidFill>
          <a:schemeClr val="tx1"/>
        </a:solidFill>
        <a:latin typeface="+mn-lt"/>
        <a:ea typeface="+mn-ea"/>
        <a:cs typeface="+mn-cs"/>
      </a:defRPr>
    </a:lvl6pPr>
    <a:lvl7pPr marL="3653668" algn="l" defTabSz="1217889" rtl="0" eaLnBrk="1" latinLnBrk="0" hangingPunct="1">
      <a:defRPr sz="2400" kern="1200">
        <a:solidFill>
          <a:schemeClr val="tx1"/>
        </a:solidFill>
        <a:latin typeface="+mn-lt"/>
        <a:ea typeface="+mn-ea"/>
        <a:cs typeface="+mn-cs"/>
      </a:defRPr>
    </a:lvl7pPr>
    <a:lvl8pPr marL="4262613" algn="l" defTabSz="1217889" rtl="0" eaLnBrk="1" latinLnBrk="0" hangingPunct="1">
      <a:defRPr sz="2400" kern="1200">
        <a:solidFill>
          <a:schemeClr val="tx1"/>
        </a:solidFill>
        <a:latin typeface="+mn-lt"/>
        <a:ea typeface="+mn-ea"/>
        <a:cs typeface="+mn-cs"/>
      </a:defRPr>
    </a:lvl8pPr>
    <a:lvl9pPr marL="4871557" algn="l" defTabSz="1217889"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77">
          <p15:clr>
            <a:srgbClr val="A4A3A4"/>
          </p15:clr>
        </p15:guide>
        <p15:guide id="2" pos="38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18" autoAdjust="0"/>
    <p:restoredTop sz="94671" autoAdjust="0"/>
  </p:normalViewPr>
  <p:slideViewPr>
    <p:cSldViewPr>
      <p:cViewPr>
        <p:scale>
          <a:sx n="100" d="100"/>
          <a:sy n="100" d="100"/>
        </p:scale>
        <p:origin x="1632" y="-168"/>
      </p:cViewPr>
      <p:guideLst>
        <p:guide orient="horz" pos="2877"/>
        <p:guide pos="3836"/>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050" cy="4695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1"/>
            <a:ext cx="3067050" cy="469504"/>
          </a:xfrm>
          <a:prstGeom prst="rect">
            <a:avLst/>
          </a:prstGeom>
        </p:spPr>
        <p:txBody>
          <a:bodyPr vert="horz" lIns="91440" tIns="45720" rIns="91440" bIns="45720" rtlCol="0"/>
          <a:lstStyle>
            <a:lvl1pPr algn="r">
              <a:defRPr sz="1200"/>
            </a:lvl1pPr>
          </a:lstStyle>
          <a:p>
            <a:fld id="{280C2C21-5FA1-4E91-8989-13296E16B8D0}" type="datetimeFigureOut">
              <a:rPr lang="en-US" smtClean="0"/>
              <a:pPr/>
              <a:t>10/12/2016</a:t>
            </a:fld>
            <a:endParaRPr lang="en-US"/>
          </a:p>
        </p:txBody>
      </p:sp>
      <p:sp>
        <p:nvSpPr>
          <p:cNvPr id="4" name="Footer Placeholder 3"/>
          <p:cNvSpPr>
            <a:spLocks noGrp="1"/>
          </p:cNvSpPr>
          <p:nvPr>
            <p:ph type="ftr" sz="quarter" idx="2"/>
          </p:nvPr>
        </p:nvSpPr>
        <p:spPr>
          <a:xfrm>
            <a:off x="0" y="8915793"/>
            <a:ext cx="3067050" cy="46950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915793"/>
            <a:ext cx="3067050" cy="469504"/>
          </a:xfrm>
          <a:prstGeom prst="rect">
            <a:avLst/>
          </a:prstGeom>
        </p:spPr>
        <p:txBody>
          <a:bodyPr vert="horz" lIns="91440" tIns="45720" rIns="91440" bIns="45720" rtlCol="0" anchor="b"/>
          <a:lstStyle>
            <a:lvl1pPr algn="r">
              <a:defRPr sz="1200"/>
            </a:lvl1pPr>
          </a:lstStyle>
          <a:p>
            <a:fld id="{4A756312-50C7-4720-B821-DD0EAFC8EEE1}" type="slidenum">
              <a:rPr lang="en-US" smtClean="0"/>
              <a:pPr/>
              <a:t>‹#›</a:t>
            </a:fld>
            <a:endParaRPr lang="en-US"/>
          </a:p>
        </p:txBody>
      </p:sp>
    </p:spTree>
    <p:extLst>
      <p:ext uri="{BB962C8B-B14F-4D97-AF65-F5344CB8AC3E}">
        <p14:creationId xmlns:p14="http://schemas.microsoft.com/office/powerpoint/2010/main" val="3093414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448" y="2837608"/>
            <a:ext cx="10352405" cy="1957992"/>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6895" y="5176202"/>
            <a:ext cx="8525510" cy="2334366"/>
          </a:xfrm>
        </p:spPr>
        <p:txBody>
          <a:bodyPr/>
          <a:lstStyle>
            <a:lvl1pPr marL="0" indent="0" algn="ctr">
              <a:buNone/>
              <a:defRPr>
                <a:solidFill>
                  <a:schemeClr val="tx1">
                    <a:tint val="75000"/>
                  </a:schemeClr>
                </a:solidFill>
              </a:defRPr>
            </a:lvl1pPr>
            <a:lvl2pPr marL="608945" indent="0" algn="ctr">
              <a:buNone/>
              <a:defRPr>
                <a:solidFill>
                  <a:schemeClr val="tx1">
                    <a:tint val="75000"/>
                  </a:schemeClr>
                </a:solidFill>
              </a:defRPr>
            </a:lvl2pPr>
            <a:lvl3pPr marL="1217889" indent="0" algn="ctr">
              <a:buNone/>
              <a:defRPr>
                <a:solidFill>
                  <a:schemeClr val="tx1">
                    <a:tint val="75000"/>
                  </a:schemeClr>
                </a:solidFill>
              </a:defRPr>
            </a:lvl3pPr>
            <a:lvl4pPr marL="1826834" indent="0" algn="ctr">
              <a:buNone/>
              <a:defRPr>
                <a:solidFill>
                  <a:schemeClr val="tx1">
                    <a:tint val="75000"/>
                  </a:schemeClr>
                </a:solidFill>
              </a:defRPr>
            </a:lvl4pPr>
            <a:lvl5pPr marL="2435779" indent="0" algn="ctr">
              <a:buNone/>
              <a:defRPr>
                <a:solidFill>
                  <a:schemeClr val="tx1">
                    <a:tint val="75000"/>
                  </a:schemeClr>
                </a:solidFill>
              </a:defRPr>
            </a:lvl5pPr>
            <a:lvl6pPr marL="3044723" indent="0" algn="ctr">
              <a:buNone/>
              <a:defRPr>
                <a:solidFill>
                  <a:schemeClr val="tx1">
                    <a:tint val="75000"/>
                  </a:schemeClr>
                </a:solidFill>
              </a:defRPr>
            </a:lvl6pPr>
            <a:lvl7pPr marL="3653668" indent="0" algn="ctr">
              <a:buNone/>
              <a:defRPr>
                <a:solidFill>
                  <a:schemeClr val="tx1">
                    <a:tint val="75000"/>
                  </a:schemeClr>
                </a:solidFill>
              </a:defRPr>
            </a:lvl7pPr>
            <a:lvl8pPr marL="4262613" indent="0" algn="ctr">
              <a:buNone/>
              <a:defRPr>
                <a:solidFill>
                  <a:schemeClr val="tx1">
                    <a:tint val="75000"/>
                  </a:schemeClr>
                </a:solidFill>
              </a:defRPr>
            </a:lvl8pPr>
            <a:lvl9pPr marL="487155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1481081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14581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992" y="365803"/>
            <a:ext cx="2740343" cy="779390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965" y="365803"/>
            <a:ext cx="8018039" cy="77939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26702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4169453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081" y="5869747"/>
            <a:ext cx="10352405" cy="1814208"/>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081" y="3871581"/>
            <a:ext cx="10352405" cy="1998166"/>
          </a:xfrm>
        </p:spPr>
        <p:txBody>
          <a:bodyPr anchor="b"/>
          <a:lstStyle>
            <a:lvl1pPr marL="0" indent="0">
              <a:buNone/>
              <a:defRPr sz="2700">
                <a:solidFill>
                  <a:schemeClr val="tx1">
                    <a:tint val="75000"/>
                  </a:schemeClr>
                </a:solidFill>
              </a:defRPr>
            </a:lvl1pPr>
            <a:lvl2pPr marL="608945" indent="0">
              <a:buNone/>
              <a:defRPr sz="2400">
                <a:solidFill>
                  <a:schemeClr val="tx1">
                    <a:tint val="75000"/>
                  </a:schemeClr>
                </a:solidFill>
              </a:defRPr>
            </a:lvl2pPr>
            <a:lvl3pPr marL="1217889" indent="0">
              <a:buNone/>
              <a:defRPr sz="2100">
                <a:solidFill>
                  <a:schemeClr val="tx1">
                    <a:tint val="75000"/>
                  </a:schemeClr>
                </a:solidFill>
              </a:defRPr>
            </a:lvl3pPr>
            <a:lvl4pPr marL="1826834" indent="0">
              <a:buNone/>
              <a:defRPr sz="1900">
                <a:solidFill>
                  <a:schemeClr val="tx1">
                    <a:tint val="75000"/>
                  </a:schemeClr>
                </a:solidFill>
              </a:defRPr>
            </a:lvl4pPr>
            <a:lvl5pPr marL="2435779" indent="0">
              <a:buNone/>
              <a:defRPr sz="1900">
                <a:solidFill>
                  <a:schemeClr val="tx1">
                    <a:tint val="75000"/>
                  </a:schemeClr>
                </a:solidFill>
              </a:defRPr>
            </a:lvl5pPr>
            <a:lvl6pPr marL="3044723" indent="0">
              <a:buNone/>
              <a:defRPr sz="1900">
                <a:solidFill>
                  <a:schemeClr val="tx1">
                    <a:tint val="75000"/>
                  </a:schemeClr>
                </a:solidFill>
              </a:defRPr>
            </a:lvl6pPr>
            <a:lvl7pPr marL="3653668" indent="0">
              <a:buNone/>
              <a:defRPr sz="1900">
                <a:solidFill>
                  <a:schemeClr val="tx1">
                    <a:tint val="75000"/>
                  </a:schemeClr>
                </a:solidFill>
              </a:defRPr>
            </a:lvl7pPr>
            <a:lvl8pPr marL="4262613" indent="0">
              <a:buNone/>
              <a:defRPr sz="1900">
                <a:solidFill>
                  <a:schemeClr val="tx1">
                    <a:tint val="75000"/>
                  </a:schemeClr>
                </a:solidFill>
              </a:defRPr>
            </a:lvl8pPr>
            <a:lvl9pPr marL="487155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576530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965" y="2131378"/>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1144" y="2131378"/>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221226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8965" y="2044685"/>
            <a:ext cx="5381306" cy="852127"/>
          </a:xfrm>
        </p:spPr>
        <p:txBody>
          <a:bodyPr anchor="b"/>
          <a:lstStyle>
            <a:lvl1pPr marL="0" indent="0">
              <a:buNone/>
              <a:defRPr sz="3200" b="1"/>
            </a:lvl1pPr>
            <a:lvl2pPr marL="608945" indent="0">
              <a:buNone/>
              <a:defRPr sz="2700" b="1"/>
            </a:lvl2pPr>
            <a:lvl3pPr marL="1217889" indent="0">
              <a:buNone/>
              <a:defRPr sz="2400" b="1"/>
            </a:lvl3pPr>
            <a:lvl4pPr marL="1826834" indent="0">
              <a:buNone/>
              <a:defRPr sz="2100" b="1"/>
            </a:lvl4pPr>
            <a:lvl5pPr marL="2435779" indent="0">
              <a:buNone/>
              <a:defRPr sz="2100" b="1"/>
            </a:lvl5pPr>
            <a:lvl6pPr marL="3044723" indent="0">
              <a:buNone/>
              <a:defRPr sz="2100" b="1"/>
            </a:lvl6pPr>
            <a:lvl7pPr marL="3653668" indent="0">
              <a:buNone/>
              <a:defRPr sz="2100" b="1"/>
            </a:lvl7pPr>
            <a:lvl8pPr marL="4262613" indent="0">
              <a:buNone/>
              <a:defRPr sz="2100" b="1"/>
            </a:lvl8pPr>
            <a:lvl9pPr marL="487155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8965" y="2896813"/>
            <a:ext cx="5381306" cy="5262896"/>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6916" y="2044685"/>
            <a:ext cx="5383420" cy="852127"/>
          </a:xfrm>
        </p:spPr>
        <p:txBody>
          <a:bodyPr anchor="b"/>
          <a:lstStyle>
            <a:lvl1pPr marL="0" indent="0">
              <a:buNone/>
              <a:defRPr sz="3200" b="1"/>
            </a:lvl1pPr>
            <a:lvl2pPr marL="608945" indent="0">
              <a:buNone/>
              <a:defRPr sz="2700" b="1"/>
            </a:lvl2pPr>
            <a:lvl3pPr marL="1217889" indent="0">
              <a:buNone/>
              <a:defRPr sz="2400" b="1"/>
            </a:lvl3pPr>
            <a:lvl4pPr marL="1826834" indent="0">
              <a:buNone/>
              <a:defRPr sz="2100" b="1"/>
            </a:lvl4pPr>
            <a:lvl5pPr marL="2435779" indent="0">
              <a:buNone/>
              <a:defRPr sz="2100" b="1"/>
            </a:lvl5pPr>
            <a:lvl6pPr marL="3044723" indent="0">
              <a:buNone/>
              <a:defRPr sz="2100" b="1"/>
            </a:lvl6pPr>
            <a:lvl7pPr marL="3653668" indent="0">
              <a:buNone/>
              <a:defRPr sz="2100" b="1"/>
            </a:lvl7pPr>
            <a:lvl8pPr marL="4262613" indent="0">
              <a:buNone/>
              <a:defRPr sz="2100" b="1"/>
            </a:lvl8pPr>
            <a:lvl9pPr marL="487155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86916" y="2896813"/>
            <a:ext cx="5383420" cy="5262896"/>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328580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2816150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1859162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966" y="363687"/>
            <a:ext cx="4006906" cy="1547786"/>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1768" y="363688"/>
            <a:ext cx="6808567" cy="7796021"/>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8966" y="1911474"/>
            <a:ext cx="4006906" cy="6248235"/>
          </a:xfrm>
        </p:spPr>
        <p:txBody>
          <a:bodyPr/>
          <a:lstStyle>
            <a:lvl1pPr marL="0" indent="0">
              <a:buNone/>
              <a:defRPr sz="1900"/>
            </a:lvl1pPr>
            <a:lvl2pPr marL="608945" indent="0">
              <a:buNone/>
              <a:defRPr sz="1600"/>
            </a:lvl2pPr>
            <a:lvl3pPr marL="1217889" indent="0">
              <a:buNone/>
              <a:defRPr sz="1300"/>
            </a:lvl3pPr>
            <a:lvl4pPr marL="1826834" indent="0">
              <a:buNone/>
              <a:defRPr sz="1200"/>
            </a:lvl4pPr>
            <a:lvl5pPr marL="2435779" indent="0">
              <a:buNone/>
              <a:defRPr sz="1200"/>
            </a:lvl5pPr>
            <a:lvl6pPr marL="3044723" indent="0">
              <a:buNone/>
              <a:defRPr sz="1200"/>
            </a:lvl6pPr>
            <a:lvl7pPr marL="3653668" indent="0">
              <a:buNone/>
              <a:defRPr sz="1200"/>
            </a:lvl7pPr>
            <a:lvl8pPr marL="4262613" indent="0">
              <a:buNone/>
              <a:defRPr sz="1200"/>
            </a:lvl8pPr>
            <a:lvl9pPr marL="487155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1378349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228" y="6394132"/>
            <a:ext cx="7307580" cy="754864"/>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7228" y="816182"/>
            <a:ext cx="7307580" cy="5480685"/>
          </a:xfrm>
        </p:spPr>
        <p:txBody>
          <a:bodyPr/>
          <a:lstStyle>
            <a:lvl1pPr marL="0" indent="0">
              <a:buNone/>
              <a:defRPr sz="4300"/>
            </a:lvl1pPr>
            <a:lvl2pPr marL="608945" indent="0">
              <a:buNone/>
              <a:defRPr sz="3700"/>
            </a:lvl2pPr>
            <a:lvl3pPr marL="1217889" indent="0">
              <a:buNone/>
              <a:defRPr sz="3200"/>
            </a:lvl3pPr>
            <a:lvl4pPr marL="1826834" indent="0">
              <a:buNone/>
              <a:defRPr sz="2700"/>
            </a:lvl4pPr>
            <a:lvl5pPr marL="2435779" indent="0">
              <a:buNone/>
              <a:defRPr sz="2700"/>
            </a:lvl5pPr>
            <a:lvl6pPr marL="3044723" indent="0">
              <a:buNone/>
              <a:defRPr sz="2700"/>
            </a:lvl6pPr>
            <a:lvl7pPr marL="3653668" indent="0">
              <a:buNone/>
              <a:defRPr sz="2700"/>
            </a:lvl7pPr>
            <a:lvl8pPr marL="4262613" indent="0">
              <a:buNone/>
              <a:defRPr sz="2700"/>
            </a:lvl8pPr>
            <a:lvl9pPr marL="4871557" indent="0">
              <a:buNone/>
              <a:defRPr sz="2700"/>
            </a:lvl9pPr>
          </a:lstStyle>
          <a:p>
            <a:endParaRPr lang="en-US"/>
          </a:p>
        </p:txBody>
      </p:sp>
      <p:sp>
        <p:nvSpPr>
          <p:cNvPr id="4" name="Text Placeholder 3"/>
          <p:cNvSpPr>
            <a:spLocks noGrp="1"/>
          </p:cNvSpPr>
          <p:nvPr>
            <p:ph type="body" sz="half" idx="2"/>
          </p:nvPr>
        </p:nvSpPr>
        <p:spPr>
          <a:xfrm>
            <a:off x="2387228" y="7148996"/>
            <a:ext cx="7307580" cy="1072031"/>
          </a:xfrm>
        </p:spPr>
        <p:txBody>
          <a:bodyPr/>
          <a:lstStyle>
            <a:lvl1pPr marL="0" indent="0">
              <a:buNone/>
              <a:defRPr sz="1900"/>
            </a:lvl1pPr>
            <a:lvl2pPr marL="608945" indent="0">
              <a:buNone/>
              <a:defRPr sz="1600"/>
            </a:lvl2pPr>
            <a:lvl3pPr marL="1217889" indent="0">
              <a:buNone/>
              <a:defRPr sz="1300"/>
            </a:lvl3pPr>
            <a:lvl4pPr marL="1826834" indent="0">
              <a:buNone/>
              <a:defRPr sz="1200"/>
            </a:lvl4pPr>
            <a:lvl5pPr marL="2435779" indent="0">
              <a:buNone/>
              <a:defRPr sz="1200"/>
            </a:lvl5pPr>
            <a:lvl6pPr marL="3044723" indent="0">
              <a:buNone/>
              <a:defRPr sz="1200"/>
            </a:lvl6pPr>
            <a:lvl7pPr marL="3653668" indent="0">
              <a:buNone/>
              <a:defRPr sz="1200"/>
            </a:lvl7pPr>
            <a:lvl8pPr marL="4262613" indent="0">
              <a:buNone/>
              <a:defRPr sz="1200"/>
            </a:lvl8pPr>
            <a:lvl9pPr marL="487155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4025CD-C20B-4544-95CD-F764EDF30E9F}"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756CE-2DBA-4F25-A5EA-5CEE308C3D9E}" type="slidenum">
              <a:rPr lang="en-US" smtClean="0"/>
              <a:pPr/>
              <a:t>‹#›</a:t>
            </a:fld>
            <a:endParaRPr lang="en-US"/>
          </a:p>
        </p:txBody>
      </p:sp>
    </p:spTree>
    <p:extLst>
      <p:ext uri="{BB962C8B-B14F-4D97-AF65-F5344CB8AC3E}">
        <p14:creationId xmlns:p14="http://schemas.microsoft.com/office/powerpoint/2010/main" val="34305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965" y="365802"/>
            <a:ext cx="10961370" cy="1522413"/>
          </a:xfrm>
          <a:prstGeom prst="rect">
            <a:avLst/>
          </a:prstGeom>
        </p:spPr>
        <p:txBody>
          <a:bodyPr vert="horz" lIns="121789" tIns="60894" rIns="121789" bIns="6089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8965" y="2131378"/>
            <a:ext cx="10961370" cy="6028331"/>
          </a:xfrm>
          <a:prstGeom prst="rect">
            <a:avLst/>
          </a:prstGeom>
        </p:spPr>
        <p:txBody>
          <a:bodyPr vert="horz" lIns="121789" tIns="60894" rIns="121789" bIns="6089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8965" y="8466306"/>
            <a:ext cx="2841837" cy="486326"/>
          </a:xfrm>
          <a:prstGeom prst="rect">
            <a:avLst/>
          </a:prstGeom>
        </p:spPr>
        <p:txBody>
          <a:bodyPr vert="horz" lIns="121789" tIns="60894" rIns="121789" bIns="60894" rtlCol="0" anchor="ctr"/>
          <a:lstStyle>
            <a:lvl1pPr algn="l">
              <a:defRPr sz="1600">
                <a:solidFill>
                  <a:schemeClr val="tx1">
                    <a:tint val="75000"/>
                  </a:schemeClr>
                </a:solidFill>
              </a:defRPr>
            </a:lvl1pPr>
          </a:lstStyle>
          <a:p>
            <a:fld id="{6C4025CD-C20B-4544-95CD-F764EDF30E9F}" type="datetimeFigureOut">
              <a:rPr lang="en-US" smtClean="0"/>
              <a:pPr/>
              <a:t>10/12/2016</a:t>
            </a:fld>
            <a:endParaRPr lang="en-US"/>
          </a:p>
        </p:txBody>
      </p:sp>
      <p:sp>
        <p:nvSpPr>
          <p:cNvPr id="5" name="Footer Placeholder 4"/>
          <p:cNvSpPr>
            <a:spLocks noGrp="1"/>
          </p:cNvSpPr>
          <p:nvPr>
            <p:ph type="ftr" sz="quarter" idx="3"/>
          </p:nvPr>
        </p:nvSpPr>
        <p:spPr>
          <a:xfrm>
            <a:off x="4161261" y="8466306"/>
            <a:ext cx="3856778" cy="486326"/>
          </a:xfrm>
          <a:prstGeom prst="rect">
            <a:avLst/>
          </a:prstGeom>
        </p:spPr>
        <p:txBody>
          <a:bodyPr vert="horz" lIns="121789" tIns="60894" rIns="121789" bIns="60894"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28498" y="8466306"/>
            <a:ext cx="2841837" cy="486326"/>
          </a:xfrm>
          <a:prstGeom prst="rect">
            <a:avLst/>
          </a:prstGeom>
        </p:spPr>
        <p:txBody>
          <a:bodyPr vert="horz" lIns="121789" tIns="60894" rIns="121789" bIns="60894" rtlCol="0" anchor="ctr"/>
          <a:lstStyle>
            <a:lvl1pPr algn="r">
              <a:defRPr sz="1600">
                <a:solidFill>
                  <a:schemeClr val="tx1">
                    <a:tint val="75000"/>
                  </a:schemeClr>
                </a:solidFill>
              </a:defRPr>
            </a:lvl1pPr>
          </a:lstStyle>
          <a:p>
            <a:fld id="{BB7756CE-2DBA-4F25-A5EA-5CEE308C3D9E}" type="slidenum">
              <a:rPr lang="en-US" smtClean="0"/>
              <a:pPr/>
              <a:t>‹#›</a:t>
            </a:fld>
            <a:endParaRPr lang="en-US"/>
          </a:p>
        </p:txBody>
      </p:sp>
    </p:spTree>
    <p:extLst>
      <p:ext uri="{BB962C8B-B14F-4D97-AF65-F5344CB8AC3E}">
        <p14:creationId xmlns:p14="http://schemas.microsoft.com/office/powerpoint/2010/main" val="1936196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7889" rtl="0" eaLnBrk="1" latinLnBrk="0" hangingPunct="1">
        <a:spcBef>
          <a:spcPct val="0"/>
        </a:spcBef>
        <a:buNone/>
        <a:defRPr sz="5900" kern="1200">
          <a:solidFill>
            <a:schemeClr val="tx1"/>
          </a:solidFill>
          <a:latin typeface="+mj-lt"/>
          <a:ea typeface="+mj-ea"/>
          <a:cs typeface="+mj-cs"/>
        </a:defRPr>
      </a:lvl1pPr>
    </p:titleStyle>
    <p:bodyStyle>
      <a:lvl1pPr marL="456709" indent="-456709" algn="l" defTabSz="1217889"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89535" indent="-380590" algn="l" defTabSz="1217889"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2362" indent="-304472" algn="l" defTabSz="1217889"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1306"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0251"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49196"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58140"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67085"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76030"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7889" rtl="0" eaLnBrk="1" latinLnBrk="0" hangingPunct="1">
        <a:defRPr sz="2400" kern="1200">
          <a:solidFill>
            <a:schemeClr val="tx1"/>
          </a:solidFill>
          <a:latin typeface="+mn-lt"/>
          <a:ea typeface="+mn-ea"/>
          <a:cs typeface="+mn-cs"/>
        </a:defRPr>
      </a:lvl1pPr>
      <a:lvl2pPr marL="608945" algn="l" defTabSz="1217889" rtl="0" eaLnBrk="1" latinLnBrk="0" hangingPunct="1">
        <a:defRPr sz="2400" kern="1200">
          <a:solidFill>
            <a:schemeClr val="tx1"/>
          </a:solidFill>
          <a:latin typeface="+mn-lt"/>
          <a:ea typeface="+mn-ea"/>
          <a:cs typeface="+mn-cs"/>
        </a:defRPr>
      </a:lvl2pPr>
      <a:lvl3pPr marL="1217889" algn="l" defTabSz="1217889" rtl="0" eaLnBrk="1" latinLnBrk="0" hangingPunct="1">
        <a:defRPr sz="2400" kern="1200">
          <a:solidFill>
            <a:schemeClr val="tx1"/>
          </a:solidFill>
          <a:latin typeface="+mn-lt"/>
          <a:ea typeface="+mn-ea"/>
          <a:cs typeface="+mn-cs"/>
        </a:defRPr>
      </a:lvl3pPr>
      <a:lvl4pPr marL="1826834" algn="l" defTabSz="1217889" rtl="0" eaLnBrk="1" latinLnBrk="0" hangingPunct="1">
        <a:defRPr sz="2400" kern="1200">
          <a:solidFill>
            <a:schemeClr val="tx1"/>
          </a:solidFill>
          <a:latin typeface="+mn-lt"/>
          <a:ea typeface="+mn-ea"/>
          <a:cs typeface="+mn-cs"/>
        </a:defRPr>
      </a:lvl4pPr>
      <a:lvl5pPr marL="2435779" algn="l" defTabSz="1217889" rtl="0" eaLnBrk="1" latinLnBrk="0" hangingPunct="1">
        <a:defRPr sz="2400" kern="1200">
          <a:solidFill>
            <a:schemeClr val="tx1"/>
          </a:solidFill>
          <a:latin typeface="+mn-lt"/>
          <a:ea typeface="+mn-ea"/>
          <a:cs typeface="+mn-cs"/>
        </a:defRPr>
      </a:lvl5pPr>
      <a:lvl6pPr marL="3044723" algn="l" defTabSz="1217889" rtl="0" eaLnBrk="1" latinLnBrk="0" hangingPunct="1">
        <a:defRPr sz="2400" kern="1200">
          <a:solidFill>
            <a:schemeClr val="tx1"/>
          </a:solidFill>
          <a:latin typeface="+mn-lt"/>
          <a:ea typeface="+mn-ea"/>
          <a:cs typeface="+mn-cs"/>
        </a:defRPr>
      </a:lvl6pPr>
      <a:lvl7pPr marL="3653668" algn="l" defTabSz="1217889" rtl="0" eaLnBrk="1" latinLnBrk="0" hangingPunct="1">
        <a:defRPr sz="2400" kern="1200">
          <a:solidFill>
            <a:schemeClr val="tx1"/>
          </a:solidFill>
          <a:latin typeface="+mn-lt"/>
          <a:ea typeface="+mn-ea"/>
          <a:cs typeface="+mn-cs"/>
        </a:defRPr>
      </a:lvl7pPr>
      <a:lvl8pPr marL="4262613" algn="l" defTabSz="1217889" rtl="0" eaLnBrk="1" latinLnBrk="0" hangingPunct="1">
        <a:defRPr sz="2400" kern="1200">
          <a:solidFill>
            <a:schemeClr val="tx1"/>
          </a:solidFill>
          <a:latin typeface="+mn-lt"/>
          <a:ea typeface="+mn-ea"/>
          <a:cs typeface="+mn-cs"/>
        </a:defRPr>
      </a:lvl8pPr>
      <a:lvl9pPr marL="4871557" algn="l" defTabSz="121788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5327650" y="3348037"/>
            <a:ext cx="1600200" cy="38100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dirty="0"/>
          </a:p>
        </p:txBody>
      </p:sp>
      <p:grpSp>
        <p:nvGrpSpPr>
          <p:cNvPr id="21" name="Group 20"/>
          <p:cNvGrpSpPr/>
          <p:nvPr/>
        </p:nvGrpSpPr>
        <p:grpSpPr>
          <a:xfrm>
            <a:off x="6073099" y="3957637"/>
            <a:ext cx="2084354" cy="1209989"/>
            <a:chOff x="7766050" y="3170343"/>
            <a:chExt cx="2084354" cy="1209989"/>
          </a:xfrm>
        </p:grpSpPr>
        <p:sp>
          <p:nvSpPr>
            <p:cNvPr id="31" name="Rectangle 30"/>
            <p:cNvSpPr/>
            <p:nvPr/>
          </p:nvSpPr>
          <p:spPr>
            <a:xfrm>
              <a:off x="7766050" y="3170344"/>
              <a:ext cx="2084354" cy="114300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Rectangle 31"/>
            <p:cNvSpPr/>
            <p:nvPr/>
          </p:nvSpPr>
          <p:spPr>
            <a:xfrm>
              <a:off x="7766050" y="3170343"/>
              <a:ext cx="2084354" cy="12099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Program Goal #3: Clinical Effectiveness</a:t>
              </a:r>
            </a:p>
            <a:p>
              <a:pPr lvl="0" algn="ctr" defTabSz="444500">
                <a:lnSpc>
                  <a:spcPct val="90000"/>
                </a:lnSpc>
                <a:spcBef>
                  <a:spcPct val="0"/>
                </a:spcBef>
                <a:spcAft>
                  <a:spcPct val="35000"/>
                </a:spcAft>
              </a:pPr>
              <a:r>
                <a:rPr lang="en-US" sz="1000" b="1" kern="1200" dirty="0" smtClean="0">
                  <a:solidFill>
                    <a:schemeClr val="bg1"/>
                  </a:solidFill>
                </a:rPr>
                <a:t>Program will demonstrate that it graduates effective clinicians.</a:t>
              </a:r>
            </a:p>
          </p:txBody>
        </p:sp>
      </p:grpSp>
      <p:grpSp>
        <p:nvGrpSpPr>
          <p:cNvPr id="22" name="Group 21"/>
          <p:cNvGrpSpPr/>
          <p:nvPr/>
        </p:nvGrpSpPr>
        <p:grpSpPr>
          <a:xfrm>
            <a:off x="8273598" y="3957637"/>
            <a:ext cx="2093404" cy="1160524"/>
            <a:chOff x="9975852" y="3170343"/>
            <a:chExt cx="2093404" cy="1160524"/>
          </a:xfrm>
        </p:grpSpPr>
        <p:sp>
          <p:nvSpPr>
            <p:cNvPr id="29" name="Rectangle 28"/>
            <p:cNvSpPr/>
            <p:nvPr/>
          </p:nvSpPr>
          <p:spPr>
            <a:xfrm>
              <a:off x="9975852" y="3170343"/>
              <a:ext cx="2093404" cy="1160524"/>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Rectangle 29"/>
            <p:cNvSpPr/>
            <p:nvPr/>
          </p:nvSpPr>
          <p:spPr>
            <a:xfrm>
              <a:off x="9975852" y="3170343"/>
              <a:ext cx="2093404" cy="11605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smtClean="0"/>
                <a:t>Program Goal #4: Academic </a:t>
              </a:r>
              <a:r>
                <a:rPr lang="en-US" sz="1000" kern="1200" dirty="0" smtClean="0"/>
                <a:t>Achievement</a:t>
              </a:r>
            </a:p>
            <a:p>
              <a:pPr lvl="0" algn="ctr" defTabSz="444500">
                <a:lnSpc>
                  <a:spcPct val="90000"/>
                </a:lnSpc>
                <a:spcBef>
                  <a:spcPct val="0"/>
                </a:spcBef>
                <a:spcAft>
                  <a:spcPct val="35000"/>
                </a:spcAft>
              </a:pPr>
              <a:r>
                <a:rPr lang="en-US" sz="1000" b="1" kern="1200" dirty="0" smtClean="0">
                  <a:solidFill>
                    <a:schemeClr val="bg1"/>
                  </a:solidFill>
                </a:rPr>
                <a:t>Program will demonstrate that graduates received effective academic training. </a:t>
              </a:r>
              <a:endParaRPr lang="en-US" sz="1000" b="1" kern="1200" dirty="0">
                <a:solidFill>
                  <a:schemeClr val="bg1"/>
                </a:solidFill>
              </a:endParaRPr>
            </a:p>
          </p:txBody>
        </p:sp>
      </p:grpSp>
      <p:grpSp>
        <p:nvGrpSpPr>
          <p:cNvPr id="23" name="Group 22"/>
          <p:cNvGrpSpPr/>
          <p:nvPr/>
        </p:nvGrpSpPr>
        <p:grpSpPr>
          <a:xfrm>
            <a:off x="3952032" y="3957637"/>
            <a:ext cx="2004923" cy="1156232"/>
            <a:chOff x="5632451" y="3170343"/>
            <a:chExt cx="2004923" cy="1156232"/>
          </a:xfrm>
        </p:grpSpPr>
        <p:sp>
          <p:nvSpPr>
            <p:cNvPr id="27" name="Rectangle 26"/>
            <p:cNvSpPr/>
            <p:nvPr/>
          </p:nvSpPr>
          <p:spPr>
            <a:xfrm>
              <a:off x="5632451" y="3170343"/>
              <a:ext cx="2004923" cy="1156232"/>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Rectangle 27"/>
            <p:cNvSpPr/>
            <p:nvPr/>
          </p:nvSpPr>
          <p:spPr>
            <a:xfrm>
              <a:off x="5632451" y="3170343"/>
              <a:ext cx="2004923" cy="11562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Program Goal #2: Student Development</a:t>
              </a:r>
            </a:p>
            <a:p>
              <a:pPr lvl="0" algn="ctr" defTabSz="444500">
                <a:lnSpc>
                  <a:spcPct val="90000"/>
                </a:lnSpc>
                <a:spcBef>
                  <a:spcPct val="0"/>
                </a:spcBef>
                <a:spcAft>
                  <a:spcPct val="35000"/>
                </a:spcAft>
              </a:pPr>
              <a:r>
                <a:rPr lang="en-US" sz="1000" b="1" kern="1200" dirty="0" smtClean="0">
                  <a:solidFill>
                    <a:schemeClr val="bg1"/>
                  </a:solidFill>
                </a:rPr>
                <a:t>Program will demonstrate that graduates develop professionalism in their work and professional </a:t>
              </a:r>
              <a:endParaRPr lang="en-US" sz="800" b="1" kern="1200" dirty="0" smtClean="0">
                <a:solidFill>
                  <a:schemeClr val="bg1"/>
                </a:solidFill>
              </a:endParaRPr>
            </a:p>
            <a:p>
              <a:pPr lvl="0" algn="ctr" defTabSz="444500">
                <a:lnSpc>
                  <a:spcPct val="90000"/>
                </a:lnSpc>
                <a:spcBef>
                  <a:spcPct val="0"/>
                </a:spcBef>
                <a:spcAft>
                  <a:spcPct val="35000"/>
                </a:spcAft>
              </a:pPr>
              <a:r>
                <a:rPr lang="en-US" sz="1000" b="1" kern="1200" dirty="0" smtClean="0">
                  <a:solidFill>
                    <a:schemeClr val="bg1"/>
                  </a:solidFill>
                </a:rPr>
                <a:t>relationships</a:t>
              </a:r>
              <a:r>
                <a:rPr lang="en-US" sz="800" b="1" kern="1200" dirty="0" smtClean="0">
                  <a:solidFill>
                    <a:schemeClr val="bg1"/>
                  </a:solidFill>
                </a:rPr>
                <a:t>. </a:t>
              </a:r>
              <a:endParaRPr lang="en-US" sz="1000" b="1" kern="1200" dirty="0">
                <a:solidFill>
                  <a:schemeClr val="bg1"/>
                </a:solidFill>
              </a:endParaRPr>
            </a:p>
          </p:txBody>
        </p:sp>
      </p:grpSp>
      <p:grpSp>
        <p:nvGrpSpPr>
          <p:cNvPr id="24" name="Group 23"/>
          <p:cNvGrpSpPr/>
          <p:nvPr/>
        </p:nvGrpSpPr>
        <p:grpSpPr>
          <a:xfrm>
            <a:off x="1796597" y="3957637"/>
            <a:ext cx="2039291" cy="1124249"/>
            <a:chOff x="3498851" y="3170343"/>
            <a:chExt cx="2039291" cy="1124249"/>
          </a:xfrm>
        </p:grpSpPr>
        <p:sp>
          <p:nvSpPr>
            <p:cNvPr id="25" name="Rectangle 24"/>
            <p:cNvSpPr/>
            <p:nvPr/>
          </p:nvSpPr>
          <p:spPr>
            <a:xfrm>
              <a:off x="3498851" y="3170343"/>
              <a:ext cx="2039291" cy="1124249"/>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Rectangle 25"/>
            <p:cNvSpPr/>
            <p:nvPr/>
          </p:nvSpPr>
          <p:spPr>
            <a:xfrm>
              <a:off x="3498851" y="3170343"/>
              <a:ext cx="2039291" cy="11242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Program Goal #1:  Diversity </a:t>
              </a:r>
            </a:p>
            <a:p>
              <a:pPr lvl="0" algn="ctr" defTabSz="444500">
                <a:lnSpc>
                  <a:spcPct val="90000"/>
                </a:lnSpc>
                <a:spcBef>
                  <a:spcPct val="0"/>
                </a:spcBef>
                <a:spcAft>
                  <a:spcPct val="35000"/>
                </a:spcAft>
              </a:pPr>
              <a:r>
                <a:rPr lang="en-US" sz="1000" b="1" kern="1200" dirty="0" smtClean="0">
                  <a:solidFill>
                    <a:schemeClr val="bg1"/>
                  </a:solidFill>
                </a:rPr>
                <a:t>Program will demonstrate that it prepares graduates to work  with  a variety of populations, , diagnoses, ethnicities, socioeconomic statuses, and other diversities.</a:t>
              </a:r>
              <a:endParaRPr lang="en-US" sz="1000" b="1" kern="1200" dirty="0">
                <a:solidFill>
                  <a:schemeClr val="bg1"/>
                </a:solidFill>
              </a:endParaRPr>
            </a:p>
          </p:txBody>
        </p:sp>
      </p:grpSp>
      <p:grpSp>
        <p:nvGrpSpPr>
          <p:cNvPr id="35" name="Group 34"/>
          <p:cNvGrpSpPr/>
          <p:nvPr/>
        </p:nvGrpSpPr>
        <p:grpSpPr>
          <a:xfrm>
            <a:off x="146050" y="376237"/>
            <a:ext cx="11911833" cy="2819400"/>
            <a:chOff x="61660" y="22297"/>
            <a:chExt cx="12057883" cy="2477328"/>
          </a:xfrm>
        </p:grpSpPr>
        <p:sp>
          <p:nvSpPr>
            <p:cNvPr id="36" name="Rectangle 35"/>
            <p:cNvSpPr/>
            <p:nvPr/>
          </p:nvSpPr>
          <p:spPr>
            <a:xfrm>
              <a:off x="61660" y="22297"/>
              <a:ext cx="12057883" cy="2477328"/>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Rectangle 36"/>
            <p:cNvSpPr/>
            <p:nvPr/>
          </p:nvSpPr>
          <p:spPr>
            <a:xfrm>
              <a:off x="138794" y="22297"/>
              <a:ext cx="11933357" cy="24773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EDUCATIONAL OUTCOMES OF THE PFEIFFER UNIVERSITY MMFT PROGRAM</a:t>
              </a:r>
              <a:br>
                <a:rPr lang="en-US" sz="1000" b="1" kern="1200" dirty="0" smtClean="0">
                  <a:latin typeface="Arial" pitchFamily="34" charset="0"/>
                  <a:cs typeface="Arial" pitchFamily="34" charset="0"/>
                </a:rPr>
              </a:br>
              <a:endParaRPr lang="en-US" sz="1000" b="1" kern="1200" dirty="0" smtClean="0">
                <a:latin typeface="Arial" pitchFamily="34" charset="0"/>
                <a:cs typeface="Arial" pitchFamily="34" charset="0"/>
              </a:endParaRPr>
            </a:p>
            <a:p>
              <a:pPr lvl="0" defTabSz="444500">
                <a:lnSpc>
                  <a:spcPct val="90000"/>
                </a:lnSpc>
                <a:spcBef>
                  <a:spcPct val="0"/>
                </a:spcBef>
                <a:spcAft>
                  <a:spcPct val="35000"/>
                </a:spcAft>
              </a:pPr>
              <a:r>
                <a:rPr lang="en-US" sz="1000" b="1" kern="1200" dirty="0" smtClean="0">
                  <a:latin typeface="Arial"/>
                  <a:cs typeface="Arial"/>
                </a:rPr>
                <a:t>University Mission Statement - </a:t>
              </a:r>
              <a:r>
                <a:rPr lang="en-US" sz="1000" kern="1200" dirty="0" smtClean="0">
                  <a:latin typeface="Arial"/>
                  <a:cs typeface="Arial"/>
                </a:rPr>
                <a:t>Pfeiffer University is a globally engaged, regional university distinctive for its transformational undergraduate experiences and its leadership in professional and graduate         programs that fill demonstrated needs. Vested in its history as a United Methodist-related university and propelled forward by an innovative faculty and staff, Pfeiffer prepares its students for a lifetime of achievement, scholarship, spirituality and service.</a:t>
              </a:r>
            </a:p>
            <a:p>
              <a:pPr lvl="0" defTabSz="444500">
                <a:lnSpc>
                  <a:spcPct val="90000"/>
                </a:lnSpc>
                <a:spcBef>
                  <a:spcPct val="0"/>
                </a:spcBef>
                <a:spcAft>
                  <a:spcPct val="35000"/>
                </a:spcAft>
              </a:pPr>
              <a:endParaRPr lang="en-US" sz="500" b="1" kern="1200" dirty="0" smtClean="0">
                <a:latin typeface="Arial"/>
                <a:cs typeface="Arial"/>
              </a:endParaRPr>
            </a:p>
            <a:p>
              <a:pPr lvl="0" defTabSz="444500">
                <a:lnSpc>
                  <a:spcPct val="90000"/>
                </a:lnSpc>
                <a:spcBef>
                  <a:spcPct val="0"/>
                </a:spcBef>
                <a:spcAft>
                  <a:spcPct val="35000"/>
                </a:spcAft>
              </a:pPr>
              <a:r>
                <a:rPr lang="en-US" sz="1000" b="1" kern="1200" dirty="0" smtClean="0">
                  <a:latin typeface="Arial"/>
                  <a:cs typeface="Arial"/>
                </a:rPr>
                <a:t>University Core Values - </a:t>
              </a:r>
              <a:r>
                <a:rPr lang="en-US" sz="1000" kern="1200" dirty="0" smtClean="0">
                  <a:latin typeface="Arial"/>
                  <a:cs typeface="Arial"/>
                </a:rPr>
                <a:t>1) Liberal Learning and Professional Competence, 2) Free Inquiry and Intellectual Integrity, 3) Service and Leadership (“Servant Leadership”) 4) Unity in Diversity, 5) Faith and Reason, 6) Personal Piety and Social Action</a:t>
              </a:r>
              <a:endParaRPr lang="en-US" sz="1000" b="1" kern="1200" dirty="0" smtClean="0">
                <a:latin typeface="Arial"/>
                <a:cs typeface="Arial"/>
              </a:endParaRPr>
            </a:p>
            <a:p>
              <a:pPr lvl="0" defTabSz="444500">
                <a:lnSpc>
                  <a:spcPct val="90000"/>
                </a:lnSpc>
                <a:spcBef>
                  <a:spcPct val="0"/>
                </a:spcBef>
                <a:spcAft>
                  <a:spcPct val="35000"/>
                </a:spcAft>
              </a:pPr>
              <a:endParaRPr lang="en-US" sz="500" b="1" kern="1200" dirty="0" smtClean="0">
                <a:latin typeface="Arial"/>
                <a:cs typeface="Arial"/>
              </a:endParaRPr>
            </a:p>
            <a:p>
              <a:pPr lvl="0" defTabSz="444500">
                <a:lnSpc>
                  <a:spcPct val="90000"/>
                </a:lnSpc>
                <a:spcBef>
                  <a:spcPct val="0"/>
                </a:spcBef>
                <a:spcAft>
                  <a:spcPct val="35000"/>
                </a:spcAft>
              </a:pPr>
              <a:r>
                <a:rPr lang="en-US" sz="1000" b="1" kern="1200" dirty="0" smtClean="0">
                  <a:latin typeface="Arial"/>
                  <a:cs typeface="Arial"/>
                </a:rPr>
                <a:t>MFT Program Mission</a:t>
              </a:r>
              <a:r>
                <a:rPr lang="en-US" sz="1000" kern="1200" dirty="0" smtClean="0">
                  <a:latin typeface="Arial"/>
                  <a:cs typeface="Arial"/>
                </a:rPr>
                <a:t> – The mission of the Marriage and Family Therapy Program is to provide effective clinical and academic training to students who affirm the dignity and integrity of all individuals and who demonstrate respect for diversity through life-long learning and the competent practice of marriage and family therapy.</a:t>
              </a:r>
            </a:p>
            <a:p>
              <a:pPr lvl="0" defTabSz="444500">
                <a:lnSpc>
                  <a:spcPct val="90000"/>
                </a:lnSpc>
                <a:spcBef>
                  <a:spcPct val="0"/>
                </a:spcBef>
                <a:spcAft>
                  <a:spcPct val="35000"/>
                </a:spcAft>
              </a:pPr>
              <a:endParaRPr lang="en-US" sz="500" b="1" kern="1200" dirty="0" smtClean="0">
                <a:latin typeface="Arial"/>
                <a:cs typeface="Arial"/>
              </a:endParaRPr>
            </a:p>
            <a:p>
              <a:pPr lvl="0" defTabSz="444500">
                <a:lnSpc>
                  <a:spcPct val="90000"/>
                </a:lnSpc>
                <a:spcBef>
                  <a:spcPct val="0"/>
                </a:spcBef>
                <a:spcAft>
                  <a:spcPct val="35000"/>
                </a:spcAft>
              </a:pPr>
              <a:r>
                <a:rPr lang="en-US" sz="1000" b="1" kern="1200" dirty="0" smtClean="0">
                  <a:latin typeface="Arial"/>
                  <a:cs typeface="Arial"/>
                </a:rPr>
                <a:t>MFT Program Philosophy</a:t>
              </a:r>
              <a:r>
                <a:rPr lang="en-US" sz="1000" kern="1200" dirty="0" smtClean="0">
                  <a:latin typeface="Arial"/>
                  <a:cs typeface="Arial"/>
                </a:rPr>
                <a:t> – The Marriage and Family Therapy Program at Pfeiffer is designed to prepare servant leaders as marriage and family therapists and agents of positive change to work specifically with individuals, couples, and families in a wide variety of work settings.</a:t>
              </a:r>
            </a:p>
            <a:p>
              <a:pPr lvl="0" defTabSz="444500">
                <a:lnSpc>
                  <a:spcPct val="90000"/>
                </a:lnSpc>
                <a:spcBef>
                  <a:spcPct val="0"/>
                </a:spcBef>
                <a:spcAft>
                  <a:spcPct val="35000"/>
                </a:spcAft>
              </a:pPr>
              <a:endParaRPr lang="en-US" sz="500" b="1" kern="1200" dirty="0" smtClean="0">
                <a:latin typeface="Arial"/>
                <a:cs typeface="Arial"/>
              </a:endParaRPr>
            </a:p>
            <a:p>
              <a:pPr lvl="0" defTabSz="444500">
                <a:lnSpc>
                  <a:spcPct val="90000"/>
                </a:lnSpc>
                <a:spcBef>
                  <a:spcPct val="0"/>
                </a:spcBef>
                <a:spcAft>
                  <a:spcPct val="35000"/>
                </a:spcAft>
              </a:pPr>
              <a:r>
                <a:rPr lang="en-US" sz="1000" b="1" kern="1200" dirty="0" smtClean="0">
                  <a:latin typeface="Arial"/>
                  <a:cs typeface="Arial"/>
                </a:rPr>
                <a:t>Ultimate MFT Program Goal </a:t>
              </a:r>
              <a:r>
                <a:rPr lang="en-US" sz="1000" kern="1200" dirty="0" smtClean="0">
                  <a:latin typeface="Arial"/>
                  <a:cs typeface="Arial"/>
                </a:rPr>
                <a:t>– The MFT program is intended to meet the academic and experiential requirements for licensure as a marriage and family therapist in the state of North Carolina, and to prepare students for a passing rate on the national examination in Marital and Family Therapy.</a:t>
              </a:r>
              <a:endParaRPr lang="en-US" sz="1000" kern="1200" dirty="0">
                <a:latin typeface="Arial"/>
                <a:cs typeface="Arial"/>
              </a:endParaRPr>
            </a:p>
          </p:txBody>
        </p:sp>
      </p:grpSp>
      <p:sp>
        <p:nvSpPr>
          <p:cNvPr id="38" name="Rectangle 37"/>
          <p:cNvSpPr/>
          <p:nvPr/>
        </p:nvSpPr>
        <p:spPr>
          <a:xfrm>
            <a:off x="1966999" y="5400831"/>
            <a:ext cx="1600200" cy="1631216"/>
          </a:xfrm>
          <a:prstGeom prst="rect">
            <a:avLst/>
          </a:prstGeom>
          <a:solidFill>
            <a:schemeClr val="accent1"/>
          </a:solidFill>
          <a:ln>
            <a:solidFill>
              <a:schemeClr val="bg1"/>
            </a:solidFill>
          </a:ln>
        </p:spPr>
        <p:txBody>
          <a:bodyPr wrap="square">
            <a:spAutoFit/>
          </a:bodyPr>
          <a:lstStyle/>
          <a:p>
            <a:r>
              <a:rPr lang="en-US" sz="1000" dirty="0">
                <a:solidFill>
                  <a:schemeClr val="bg1">
                    <a:lumMod val="95000"/>
                  </a:schemeClr>
                </a:solidFill>
                <a:cs typeface="Arial"/>
              </a:rPr>
              <a:t>SLO  # 2 – Diversity</a:t>
            </a:r>
          </a:p>
          <a:p>
            <a:r>
              <a:rPr lang="en-US" sz="1000" dirty="0">
                <a:solidFill>
                  <a:schemeClr val="bg1">
                    <a:lumMod val="95000"/>
                  </a:schemeClr>
                </a:solidFill>
                <a:cs typeface="Arial"/>
              </a:rPr>
              <a:t>Students will demonstrate an awareness of and sensitivity to diversity and other contextual factors across the lifespan, including culture, ethnicity, gender, disability, race, religion, sexual orientation, and socio/economic status.</a:t>
            </a:r>
          </a:p>
        </p:txBody>
      </p:sp>
      <p:sp>
        <p:nvSpPr>
          <p:cNvPr id="39" name="Rectangle 38"/>
          <p:cNvSpPr/>
          <p:nvPr/>
        </p:nvSpPr>
        <p:spPr>
          <a:xfrm>
            <a:off x="4108450" y="7234237"/>
            <a:ext cx="1600200" cy="1323439"/>
          </a:xfrm>
          <a:prstGeom prst="rect">
            <a:avLst/>
          </a:prstGeom>
          <a:solidFill>
            <a:srgbClr val="4F81BD"/>
          </a:solidFill>
          <a:ln>
            <a:noFill/>
          </a:ln>
        </p:spPr>
        <p:txBody>
          <a:bodyPr wrap="square">
            <a:spAutoFit/>
          </a:bodyPr>
          <a:lstStyle/>
          <a:p>
            <a:r>
              <a:rPr lang="en-US" sz="1000" dirty="0">
                <a:solidFill>
                  <a:srgbClr val="F2F2F2"/>
                </a:solidFill>
              </a:rPr>
              <a:t>SLO # 5 -- Professional Identity &amp; Issues</a:t>
            </a:r>
          </a:p>
          <a:p>
            <a:r>
              <a:rPr lang="en-US" sz="1000" dirty="0">
                <a:solidFill>
                  <a:srgbClr val="F2F2F2"/>
                </a:solidFill>
              </a:rPr>
              <a:t>Students will demonstrate ethical and professional behavior and follow legal standards of the profession in the clinical setting and in the work place</a:t>
            </a:r>
            <a:r>
              <a:rPr lang="en-US" sz="1000" dirty="0" smtClean="0">
                <a:solidFill>
                  <a:srgbClr val="F2F2F2"/>
                </a:solidFill>
              </a:rPr>
              <a:t>.</a:t>
            </a:r>
            <a:endParaRPr lang="en-US" sz="1000" dirty="0">
              <a:solidFill>
                <a:srgbClr val="F2F2F2"/>
              </a:solidFill>
            </a:endParaRPr>
          </a:p>
        </p:txBody>
      </p:sp>
      <p:sp>
        <p:nvSpPr>
          <p:cNvPr id="40" name="Rectangle 39"/>
          <p:cNvSpPr/>
          <p:nvPr/>
        </p:nvSpPr>
        <p:spPr>
          <a:xfrm>
            <a:off x="6335799" y="5400831"/>
            <a:ext cx="1600200" cy="1015663"/>
          </a:xfrm>
          <a:prstGeom prst="rect">
            <a:avLst/>
          </a:prstGeom>
          <a:solidFill>
            <a:srgbClr val="4F81BD"/>
          </a:solidFill>
          <a:ln>
            <a:noFill/>
          </a:ln>
        </p:spPr>
        <p:txBody>
          <a:bodyPr wrap="square">
            <a:spAutoFit/>
          </a:bodyPr>
          <a:lstStyle/>
          <a:p>
            <a:r>
              <a:rPr lang="en-US" sz="1000" dirty="0">
                <a:solidFill>
                  <a:srgbClr val="F2F2F2"/>
                </a:solidFill>
                <a:cs typeface="Arial"/>
              </a:rPr>
              <a:t>SLO #3 – Clinical Effectiveness</a:t>
            </a:r>
          </a:p>
          <a:p>
            <a:r>
              <a:rPr lang="en-US" sz="1000" dirty="0">
                <a:solidFill>
                  <a:srgbClr val="F2F2F2"/>
                </a:solidFill>
                <a:cs typeface="Arial"/>
              </a:rPr>
              <a:t>Students will demonstrate effective clinical practice from a systemic perspective.</a:t>
            </a:r>
          </a:p>
        </p:txBody>
      </p:sp>
      <p:sp>
        <p:nvSpPr>
          <p:cNvPr id="41" name="Rectangle 40"/>
          <p:cNvSpPr/>
          <p:nvPr/>
        </p:nvSpPr>
        <p:spPr>
          <a:xfrm>
            <a:off x="8520199" y="5400831"/>
            <a:ext cx="1600200" cy="1323439"/>
          </a:xfrm>
          <a:prstGeom prst="rect">
            <a:avLst/>
          </a:prstGeom>
          <a:solidFill>
            <a:srgbClr val="4F81BD"/>
          </a:solidFill>
          <a:ln>
            <a:noFill/>
          </a:ln>
        </p:spPr>
        <p:txBody>
          <a:bodyPr wrap="square">
            <a:spAutoFit/>
          </a:bodyPr>
          <a:lstStyle/>
          <a:p>
            <a:r>
              <a:rPr lang="en-US" sz="1000" dirty="0">
                <a:solidFill>
                  <a:srgbClr val="F2F2F2"/>
                </a:solidFill>
              </a:rPr>
              <a:t>SLO # 1 – Theoretical Knowledge/Academic Training</a:t>
            </a:r>
          </a:p>
          <a:p>
            <a:r>
              <a:rPr lang="en-US" sz="1000" dirty="0">
                <a:solidFill>
                  <a:srgbClr val="F2F2F2"/>
                </a:solidFill>
              </a:rPr>
              <a:t>Students will demonstrate understanding of family systems and relevant theoretical and conceptual knowledge.</a:t>
            </a:r>
          </a:p>
        </p:txBody>
      </p:sp>
      <p:sp>
        <p:nvSpPr>
          <p:cNvPr id="42" name="Rectangle 41"/>
          <p:cNvSpPr/>
          <p:nvPr/>
        </p:nvSpPr>
        <p:spPr>
          <a:xfrm>
            <a:off x="8520199" y="6924831"/>
            <a:ext cx="1600200" cy="861774"/>
          </a:xfrm>
          <a:prstGeom prst="rect">
            <a:avLst/>
          </a:prstGeom>
          <a:solidFill>
            <a:srgbClr val="4F81BD"/>
          </a:solidFill>
          <a:ln>
            <a:noFill/>
          </a:ln>
        </p:spPr>
        <p:txBody>
          <a:bodyPr wrap="square">
            <a:spAutoFit/>
          </a:bodyPr>
          <a:lstStyle/>
          <a:p>
            <a:r>
              <a:rPr lang="en-US" sz="1000" dirty="0">
                <a:solidFill>
                  <a:srgbClr val="F2F2F2"/>
                </a:solidFill>
              </a:rPr>
              <a:t>SLO # 6 -- Research</a:t>
            </a:r>
          </a:p>
          <a:p>
            <a:r>
              <a:rPr lang="en-US" sz="1000" dirty="0">
                <a:solidFill>
                  <a:srgbClr val="F2F2F2"/>
                </a:solidFill>
              </a:rPr>
              <a:t>Students will review, analyze, and synthesize current literature and research findings.</a:t>
            </a:r>
          </a:p>
        </p:txBody>
      </p:sp>
      <p:sp>
        <p:nvSpPr>
          <p:cNvPr id="43" name="Rectangle 42"/>
          <p:cNvSpPr/>
          <p:nvPr/>
        </p:nvSpPr>
        <p:spPr>
          <a:xfrm>
            <a:off x="4159250" y="5405437"/>
            <a:ext cx="1600200" cy="1631216"/>
          </a:xfrm>
          <a:prstGeom prst="rect">
            <a:avLst/>
          </a:prstGeom>
          <a:solidFill>
            <a:schemeClr val="accent1"/>
          </a:solidFill>
          <a:ln>
            <a:noFill/>
          </a:ln>
        </p:spPr>
        <p:txBody>
          <a:bodyPr wrap="square">
            <a:spAutoFit/>
          </a:bodyPr>
          <a:lstStyle/>
          <a:p>
            <a:r>
              <a:rPr lang="en-US" sz="1000" dirty="0">
                <a:solidFill>
                  <a:srgbClr val="F2F2F2"/>
                </a:solidFill>
                <a:cs typeface="Arial"/>
              </a:rPr>
              <a:t>SLO # 4 -- Individual and Relational Development</a:t>
            </a:r>
          </a:p>
          <a:p>
            <a:r>
              <a:rPr lang="en-US" sz="1000" dirty="0">
                <a:solidFill>
                  <a:srgbClr val="F2F2F2"/>
                </a:solidFill>
                <a:cs typeface="Arial"/>
              </a:rPr>
              <a:t>Students will demonstrate effective interpersonal behavior and relational development in their interactions and work with peers, faculty, and supervisors</a:t>
            </a:r>
            <a:r>
              <a:rPr lang="en-US" sz="1000" dirty="0" smtClean="0">
                <a:solidFill>
                  <a:srgbClr val="F2F2F2"/>
                </a:solidFill>
                <a:cs typeface="Arial"/>
              </a:rPr>
              <a:t>.</a:t>
            </a:r>
          </a:p>
          <a:p>
            <a:endParaRPr lang="en-US" sz="1000" dirty="0">
              <a:cs typeface="Arial"/>
            </a:endParaRPr>
          </a:p>
        </p:txBody>
      </p:sp>
      <p:sp>
        <p:nvSpPr>
          <p:cNvPr id="57" name="TextBox 56"/>
          <p:cNvSpPr txBox="1"/>
          <p:nvPr/>
        </p:nvSpPr>
        <p:spPr>
          <a:xfrm>
            <a:off x="5403850" y="3348037"/>
            <a:ext cx="1447800" cy="276999"/>
          </a:xfrm>
          <a:prstGeom prst="rect">
            <a:avLst/>
          </a:prstGeom>
          <a:noFill/>
        </p:spPr>
        <p:txBody>
          <a:bodyPr wrap="square" rtlCol="0">
            <a:spAutoFit/>
          </a:bodyPr>
          <a:lstStyle/>
          <a:p>
            <a:pPr algn="ctr"/>
            <a:r>
              <a:rPr lang="en-US" sz="1200" dirty="0" smtClean="0">
                <a:solidFill>
                  <a:schemeClr val="bg1"/>
                </a:solidFill>
              </a:rPr>
              <a:t>Program Goals</a:t>
            </a:r>
            <a:endParaRPr lang="en-US" sz="1200" dirty="0">
              <a:solidFill>
                <a:schemeClr val="bg1"/>
              </a:solidFill>
            </a:endParaRPr>
          </a:p>
        </p:txBody>
      </p:sp>
      <p:cxnSp>
        <p:nvCxnSpPr>
          <p:cNvPr id="65" name="Straight Connector 64"/>
          <p:cNvCxnSpPr/>
          <p:nvPr/>
        </p:nvCxnSpPr>
        <p:spPr>
          <a:xfrm>
            <a:off x="2736850" y="3805237"/>
            <a:ext cx="6477000" cy="0"/>
          </a:xfrm>
          <a:prstGeom prst="line">
            <a:avLst/>
          </a:prstGeom>
          <a:ln>
            <a:solidFill>
              <a:schemeClr val="accent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6089650" y="3729037"/>
            <a:ext cx="0" cy="76200"/>
          </a:xfrm>
          <a:prstGeom prst="line">
            <a:avLst/>
          </a:prstGeom>
          <a:ln>
            <a:solidFill>
              <a:schemeClr val="accent1">
                <a:lumMod val="50000"/>
              </a:schemeClr>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2736850" y="3805237"/>
            <a:ext cx="0" cy="152400"/>
          </a:xfrm>
          <a:prstGeom prst="line">
            <a:avLst/>
          </a:prstGeom>
          <a:ln>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4870450" y="3805237"/>
            <a:ext cx="0" cy="152400"/>
          </a:xfrm>
          <a:prstGeom prst="line">
            <a:avLst/>
          </a:prstGeom>
          <a:ln>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7004050" y="3805237"/>
            <a:ext cx="0" cy="152400"/>
          </a:xfrm>
          <a:prstGeom prst="line">
            <a:avLst/>
          </a:prstGeom>
          <a:ln>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9213850" y="3805237"/>
            <a:ext cx="0" cy="152400"/>
          </a:xfrm>
          <a:prstGeom prst="line">
            <a:avLst/>
          </a:prstGeom>
          <a:ln>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2660650" y="5024437"/>
            <a:ext cx="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794250" y="5100637"/>
            <a:ext cx="0" cy="304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7004050" y="5024437"/>
            <a:ext cx="0" cy="381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9213850" y="5100637"/>
            <a:ext cx="0" cy="381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870450" y="700563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9290050" y="670083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6089650" y="3195637"/>
            <a:ext cx="0" cy="2286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87679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2850</TotalTime>
  <Words>259</Words>
  <Application>Microsoft Office PowerPoint</Application>
  <PresentationFormat>Ledger Paper (11x17 in)</PresentationFormat>
  <Paragraphs>32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Laura</dc:creator>
  <cp:lastModifiedBy>Bryan, Laura</cp:lastModifiedBy>
  <cp:revision>82</cp:revision>
  <dcterms:created xsi:type="dcterms:W3CDTF">2013-11-23T20:32:55Z</dcterms:created>
  <dcterms:modified xsi:type="dcterms:W3CDTF">2016-10-12T22:30:45Z</dcterms:modified>
</cp:coreProperties>
</file>